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9" r:id="rId3"/>
    <p:sldId id="260" r:id="rId4"/>
    <p:sldId id="261" r:id="rId5"/>
    <p:sldId id="262" r:id="rId6"/>
    <p:sldId id="278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2" r:id="rId16"/>
    <p:sldId id="274" r:id="rId17"/>
    <p:sldId id="275" r:id="rId18"/>
    <p:sldId id="276" r:id="rId19"/>
    <p:sldId id="277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4" autoAdjust="0"/>
    <p:restoredTop sz="94660"/>
  </p:normalViewPr>
  <p:slideViewPr>
    <p:cSldViewPr snapToGrid="0">
      <p:cViewPr varScale="1">
        <p:scale>
          <a:sx n="78" d="100"/>
          <a:sy n="78" d="100"/>
        </p:scale>
        <p:origin x="105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C731F7-F512-1CFD-AEBE-15F00BCD81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B98D8B-6806-ADE1-3E97-A59B5B6315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88D47D-4904-3CF5-A7CA-F7AD84CDB4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7336A-F1A0-4B9E-8103-B1280364134A}" type="datetimeFigureOut">
              <a:rPr lang="en-US" smtClean="0"/>
              <a:t>9/3/2025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71CC0F-D6F0-D663-220D-37F09E6370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F0F102-862D-823C-C52A-9BFB292F3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825E7-A74C-4596-96C1-103117EC43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95362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DFD89F-644F-B713-5FBD-40070EC85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78F0A8E-9962-E218-7E3B-55343DA932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1AA9CC-CF0E-7C43-3BFA-20DFF64D89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7336A-F1A0-4B9E-8103-B1280364134A}" type="datetimeFigureOut">
              <a:rPr lang="en-US" smtClean="0"/>
              <a:t>9/3/2025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0751B3-1D9C-1C4C-7884-68C5734977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647F24-7658-B0B5-AC62-84624012E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825E7-A74C-4596-96C1-103117EC43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810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23E6810-7E15-5029-29FE-6CEFA4F5DAD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7794E9-A847-2A12-877A-22D8A2264A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E73273-B693-804F-7A07-77A95804FC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7336A-F1A0-4B9E-8103-B1280364134A}" type="datetimeFigureOut">
              <a:rPr lang="en-US" smtClean="0"/>
              <a:t>9/3/2025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0D6BA9-38A4-F3D9-6EDE-221645E918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3BC051-BD38-EA28-FE6A-658222B44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825E7-A74C-4596-96C1-103117EC43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8697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824D45-3D75-B4F2-E5E0-E8145A543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313F15-835E-9E0F-FBF7-CDAD686329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8B9113-655A-703F-D96A-D937EC1EEF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7336A-F1A0-4B9E-8103-B1280364134A}" type="datetimeFigureOut">
              <a:rPr lang="en-US" smtClean="0"/>
              <a:t>9/3/2025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E16FD4-8A89-B811-A29A-3A077CEDDF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5F05C0-23A7-839A-3D61-67965ADAF0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825E7-A74C-4596-96C1-103117EC43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6323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D3C47-26B3-BBE8-EB1F-1A394C4D37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37D10C-F427-1CE2-5A3F-F4DF5206E0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BA5848-424D-AFAD-DDDF-7965DB3454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7336A-F1A0-4B9E-8103-B1280364134A}" type="datetimeFigureOut">
              <a:rPr lang="en-US" smtClean="0"/>
              <a:t>9/3/2025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E0CC8F-65A0-AE6E-5DCE-FC984CB1B6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661513-4BE1-204B-8ADC-73F85503D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825E7-A74C-4596-96C1-103117EC43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8190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CF4051-D3E6-9DF9-E2BE-E6BD850BF3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FD4E34-5DA9-00FF-C6E2-27F07681A0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C0C48C-773C-7632-9F31-000B86A7AD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2EE705-0781-62F9-24EF-7DB7E12A8E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7336A-F1A0-4B9E-8103-B1280364134A}" type="datetimeFigureOut">
              <a:rPr lang="en-US" smtClean="0"/>
              <a:t>9/3/2025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80A0F2-E46C-4189-2768-90DA48F331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F747E5-FFF9-F499-5414-7B1CF86F16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825E7-A74C-4596-96C1-103117EC43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6951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AC9271-0B3F-1090-0BD3-E3DB61316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8AB994-6E0B-15EA-FFD1-B41964545A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669883-11FE-E21C-0971-26E55B7C14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E0CAB23-4B7B-8B08-0815-4E78274445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807CEDF-BFB3-A85A-FF55-CF8CC92C74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2B4E13B-C36D-6662-A6B5-535CCAF687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7336A-F1A0-4B9E-8103-B1280364134A}" type="datetimeFigureOut">
              <a:rPr lang="en-US" smtClean="0"/>
              <a:t>9/3/2025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C3BA25-9540-C301-91D6-35B070E616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68D4660-DF97-541F-B63A-0F1BBF644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825E7-A74C-4596-96C1-103117EC43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3752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C40D0-DFC0-2805-0D64-A007198B0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E15F877-1F54-89F3-CEAB-B4E0D030C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7336A-F1A0-4B9E-8103-B1280364134A}" type="datetimeFigureOut">
              <a:rPr lang="en-US" smtClean="0"/>
              <a:t>9/3/2025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B3EA36-C953-B21E-0AB8-0110430256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8EBE3F-8B27-30D5-14BD-9C12CC7009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825E7-A74C-4596-96C1-103117EC43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0322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791DA52-3964-0259-D0B5-EFB8562F4C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7336A-F1A0-4B9E-8103-B1280364134A}" type="datetimeFigureOut">
              <a:rPr lang="en-US" smtClean="0"/>
              <a:t>9/3/2025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9925D20-11F5-41C2-B795-D3D7FCB040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641E1B-189B-43C7-749C-405E4A976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825E7-A74C-4596-96C1-103117EC43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6866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D6BE7-E511-2E35-62C5-CB4286CC47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F30763-37F7-618E-C723-4BED2C4A5F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3A2622-5758-5A39-B233-A7011B2473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14F817-875B-EA17-7D5B-F72EFA7DC7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7336A-F1A0-4B9E-8103-B1280364134A}" type="datetimeFigureOut">
              <a:rPr lang="en-US" smtClean="0"/>
              <a:t>9/3/2025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E0C50D-A078-C558-1D96-474708F4B2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A575E3-DBC3-2B66-ADEB-4D837F0BD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825E7-A74C-4596-96C1-103117EC43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2362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BD08C-499E-0B2B-323D-7CEE6AD991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7CA1A4-2D91-0345-8CAA-3BF5914BC6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17CEB3-CFC5-8E81-5B0D-FD3D14C966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4E4851-4172-E4FA-8E48-8D85150690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7336A-F1A0-4B9E-8103-B1280364134A}" type="datetimeFigureOut">
              <a:rPr lang="en-US" smtClean="0"/>
              <a:t>9/3/2025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D552DA-1C0B-7BA0-B2BE-904B967371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A29918-5FF2-550B-D441-6B53D4ACA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825E7-A74C-4596-96C1-103117EC43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3188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59A6B8C-42B1-08E3-D81A-9656E4D063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8BC758-E3A2-EB84-8181-AEC0AB76AA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37D818-8CC6-7C3B-51E3-7AB865D40C5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67336A-F1A0-4B9E-8103-B1280364134A}" type="datetimeFigureOut">
              <a:rPr lang="en-US" smtClean="0"/>
              <a:t>9/3/2025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9DC361-1501-529A-F0E1-BEB7C886A5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938913-A4A6-5B2C-23C7-DA7037AB00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D825E7-A74C-4596-96C1-103117EC43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7528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243BB-25C9-F05C-395C-9FB0DC2113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52451" y="19366"/>
            <a:ext cx="7890388" cy="2460488"/>
          </a:xfrm>
        </p:spPr>
        <p:txBody>
          <a:bodyPr>
            <a:norm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Diabetes Treatment And Readmission Prediction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EFD806F-5774-33E3-3C7F-B4A4D9250D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76800" y="2958844"/>
            <a:ext cx="4213122" cy="2055608"/>
          </a:xfrm>
        </p:spPr>
        <p:txBody>
          <a:bodyPr>
            <a:normAutofit fontScale="25000" lnSpcReduction="20000"/>
          </a:bodyPr>
          <a:lstStyle/>
          <a:p>
            <a:pPr algn="l"/>
            <a:r>
              <a:rPr lang="en-US" sz="8000" dirty="0">
                <a:latin typeface="Baskerville Old Face" panose="02020602080505020303" pitchFamily="18" charset="0"/>
              </a:rPr>
              <a:t>Presented by: </a:t>
            </a:r>
          </a:p>
          <a:p>
            <a:pPr marL="457200" indent="-457200" algn="l">
              <a:buAutoNum type="arabicPeriod"/>
            </a:pPr>
            <a:r>
              <a:rPr lang="en-US" sz="8000" dirty="0">
                <a:latin typeface="Baskerville Old Face" panose="02020602080505020303" pitchFamily="18" charset="0"/>
              </a:rPr>
              <a:t>Kabira Timothy</a:t>
            </a:r>
          </a:p>
          <a:p>
            <a:pPr marL="457200" indent="-457200" algn="l">
              <a:buAutoNum type="arabicPeriod"/>
            </a:pPr>
            <a:r>
              <a:rPr lang="en-US" sz="8000" dirty="0">
                <a:latin typeface="Baskerville Old Face" panose="02020602080505020303" pitchFamily="18" charset="0"/>
              </a:rPr>
              <a:t>Brian Mburu</a:t>
            </a:r>
          </a:p>
          <a:p>
            <a:pPr marL="457200" indent="-457200" algn="l">
              <a:buAutoNum type="arabicPeriod"/>
            </a:pPr>
            <a:r>
              <a:rPr lang="en-US" sz="8000" dirty="0">
                <a:latin typeface="Baskerville Old Face" panose="02020602080505020303" pitchFamily="18" charset="0"/>
              </a:rPr>
              <a:t>Susan Maina</a:t>
            </a:r>
          </a:p>
          <a:p>
            <a:pPr marL="457200" indent="-457200" algn="l">
              <a:buAutoNum type="arabicPeriod"/>
            </a:pPr>
            <a:r>
              <a:rPr lang="en-US" sz="8000" dirty="0">
                <a:latin typeface="Baskerville Old Face" panose="02020602080505020303" pitchFamily="18" charset="0"/>
              </a:rPr>
              <a:t>Jerome Juma</a:t>
            </a:r>
          </a:p>
          <a:p>
            <a:pPr marL="457200" indent="-457200" algn="l">
              <a:buAutoNum type="arabicPeriod"/>
            </a:pPr>
            <a:r>
              <a:rPr lang="en-US" sz="8000" dirty="0">
                <a:latin typeface="Baskerville Old Face" panose="02020602080505020303" pitchFamily="18" charset="0"/>
              </a:rPr>
              <a:t>Mary Asunta Gaceri</a:t>
            </a:r>
          </a:p>
          <a:p>
            <a:pPr marL="457200" indent="-457200" algn="l">
              <a:buAutoNum type="arabicPeriod"/>
            </a:pPr>
            <a:endParaRPr lang="en-US" sz="8000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599532-7BC7-3413-C371-2BC21FFCDE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20"/>
            <a:ext cx="4291781" cy="24574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7251992-FAC1-3454-6277-A9DB58CAA393}"/>
              </a:ext>
            </a:extLst>
          </p:cNvPr>
          <p:cNvSpPr txBox="1"/>
          <p:nvPr/>
        </p:nvSpPr>
        <p:spPr>
          <a:xfrm>
            <a:off x="3249561" y="6140245"/>
            <a:ext cx="49652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Date: 3</a:t>
            </a:r>
            <a:r>
              <a:rPr lang="en-US" baseline="30000" dirty="0"/>
              <a:t>rd</a:t>
            </a:r>
            <a:r>
              <a:rPr lang="en-US" dirty="0"/>
              <a:t> September 2025</a:t>
            </a:r>
          </a:p>
          <a:p>
            <a:pPr algn="ctr"/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7721E3E-3372-6508-7B69-152ACF94E47B}"/>
              </a:ext>
            </a:extLst>
          </p:cNvPr>
          <p:cNvCxnSpPr>
            <a:cxnSpLocks/>
          </p:cNvCxnSpPr>
          <p:nvPr/>
        </p:nvCxnSpPr>
        <p:spPr>
          <a:xfrm>
            <a:off x="4208206" y="2595716"/>
            <a:ext cx="7615084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7700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267D70-EBF1-085D-ACE2-1EB9524057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Data Understanding</a:t>
            </a:r>
            <a:r>
              <a:rPr lang="en-US" dirty="0"/>
              <a:t>(Readmission By Age)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F2A087-9AC0-0BEB-8EFB-BF92E7FCCB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Readmission risk varies across </a:t>
            </a:r>
            <a:r>
              <a:rPr lang="en-US" b="1" dirty="0"/>
              <a:t>age groups</a:t>
            </a:r>
            <a:r>
              <a:rPr lang="en-US" dirty="0"/>
              <a:t>. Certain age brackets (often middle-aged to older patients) show a </a:t>
            </a:r>
            <a:r>
              <a:rPr lang="en-US" b="1" dirty="0"/>
              <a:t>higher chance of being readmitted</a:t>
            </a:r>
            <a:r>
              <a:rPr lang="en-US" dirty="0"/>
              <a:t>, suggesting that </a:t>
            </a:r>
            <a:r>
              <a:rPr lang="en-US" b="1" dirty="0"/>
              <a:t>age is a significant factor</a:t>
            </a:r>
            <a:r>
              <a:rPr lang="en-US" dirty="0"/>
              <a:t> in hospital return rates.</a:t>
            </a:r>
          </a:p>
        </p:txBody>
      </p:sp>
    </p:spTree>
    <p:extLst>
      <p:ext uri="{BB962C8B-B14F-4D97-AF65-F5344CB8AC3E}">
        <p14:creationId xmlns:p14="http://schemas.microsoft.com/office/powerpoint/2010/main" val="12648351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8856B-8CE7-0F78-21DA-8D4EEE8D1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                   </a:t>
            </a:r>
            <a:r>
              <a:rPr lang="en-US" b="1" dirty="0"/>
              <a:t>Data Understanding</a:t>
            </a:r>
            <a:br>
              <a:rPr lang="en-US" dirty="0"/>
            </a:br>
            <a:r>
              <a:rPr lang="en-US" dirty="0"/>
              <a:t>             (Readmitted Based On Gender)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478BE40-025E-A705-8183-5ACFCDFECF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95418" y="2162712"/>
            <a:ext cx="4401164" cy="3677163"/>
          </a:xfrm>
        </p:spPr>
      </p:pic>
    </p:spTree>
    <p:extLst>
      <p:ext uri="{BB962C8B-B14F-4D97-AF65-F5344CB8AC3E}">
        <p14:creationId xmlns:p14="http://schemas.microsoft.com/office/powerpoint/2010/main" val="24385303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ADB6F-DF2B-B3F1-B2CD-EB40BE914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                         </a:t>
            </a:r>
            <a:r>
              <a:rPr lang="en-US" b="1" dirty="0"/>
              <a:t>Data Understanding</a:t>
            </a:r>
            <a:br>
              <a:rPr lang="en-US" dirty="0"/>
            </a:br>
            <a:r>
              <a:rPr lang="en-US" dirty="0"/>
              <a:t>     (Readmitted Based On Gender Explanation)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7117A4-5E99-6BD9-8975-3F127AB617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is </a:t>
            </a:r>
            <a:r>
              <a:rPr lang="en-US" b="1" dirty="0"/>
              <a:t>no strong difference</a:t>
            </a:r>
            <a:r>
              <a:rPr lang="en-US" dirty="0"/>
              <a:t> in readmission rates between </a:t>
            </a:r>
            <a:r>
              <a:rPr lang="en-US" b="1" dirty="0"/>
              <a:t>males and females</a:t>
            </a:r>
            <a:r>
              <a:rPr lang="en-US" dirty="0"/>
              <a:t>. Gender alone doesn’t appear to be a major driver of readmissions, so our focus should remain on other, stronger predictors.</a:t>
            </a:r>
          </a:p>
        </p:txBody>
      </p:sp>
    </p:spTree>
    <p:extLst>
      <p:ext uri="{BB962C8B-B14F-4D97-AF65-F5344CB8AC3E}">
        <p14:creationId xmlns:p14="http://schemas.microsoft.com/office/powerpoint/2010/main" val="36006902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0461F6-46C1-35F3-E4EC-C50108FED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                </a:t>
            </a:r>
            <a:r>
              <a:rPr lang="en-US" b="1" dirty="0"/>
              <a:t>Data Understanding</a:t>
            </a:r>
            <a:br>
              <a:rPr lang="en-US" dirty="0"/>
            </a:br>
            <a:r>
              <a:rPr lang="en-US" dirty="0"/>
              <a:t>             (Top 10 Diagnosed Categories)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D3C1ECD-1776-F634-9FB8-42E4BE20E5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70008" y="1825625"/>
            <a:ext cx="6451984" cy="4351338"/>
          </a:xfrm>
        </p:spPr>
      </p:pic>
    </p:spTree>
    <p:extLst>
      <p:ext uri="{BB962C8B-B14F-4D97-AF65-F5344CB8AC3E}">
        <p14:creationId xmlns:p14="http://schemas.microsoft.com/office/powerpoint/2010/main" val="33484712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6EBF3-B6C9-91AC-0E15-BB2D956E8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Data Understanding</a:t>
            </a:r>
            <a:r>
              <a:rPr lang="en-US" dirty="0"/>
              <a:t> (Top 10 Diagnosed Categories Explanation)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B9D861-A496-13DF-A3AB-BA965F6524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few </a:t>
            </a:r>
            <a:r>
              <a:rPr lang="en-US" b="1" dirty="0"/>
              <a:t>diagnosis categories</a:t>
            </a:r>
            <a:r>
              <a:rPr lang="en-US" dirty="0"/>
              <a:t> (like diabetes complications, circulatory issues, or respiratory diseases) account for a </a:t>
            </a:r>
            <a:r>
              <a:rPr lang="en-US" b="1" dirty="0"/>
              <a:t>large share of readmissions</a:t>
            </a:r>
            <a:r>
              <a:rPr lang="en-US" dirty="0"/>
              <a:t>. This tells us certain conditions are </a:t>
            </a:r>
            <a:r>
              <a:rPr lang="en-US" b="1" dirty="0"/>
              <a:t>riskier</a:t>
            </a:r>
            <a:r>
              <a:rPr lang="en-US" dirty="0"/>
              <a:t> and may need </a:t>
            </a:r>
            <a:r>
              <a:rPr lang="en-US" b="1" dirty="0"/>
              <a:t>closer follow-up care</a:t>
            </a:r>
            <a:r>
              <a:rPr lang="en-US" dirty="0"/>
              <a:t> to prevent patients from returning.</a:t>
            </a:r>
          </a:p>
        </p:txBody>
      </p:sp>
    </p:spTree>
    <p:extLst>
      <p:ext uri="{BB962C8B-B14F-4D97-AF65-F5344CB8AC3E}">
        <p14:creationId xmlns:p14="http://schemas.microsoft.com/office/powerpoint/2010/main" val="35512189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83CF8A-7B03-2130-5D1A-F840814E89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574"/>
            <a:ext cx="9549581" cy="824578"/>
          </a:xfrm>
        </p:spPr>
        <p:txBody>
          <a:bodyPr/>
          <a:lstStyle/>
          <a:p>
            <a:r>
              <a:rPr lang="en-US" dirty="0"/>
              <a:t>  </a:t>
            </a:r>
            <a:r>
              <a:rPr lang="en-US" b="1" dirty="0"/>
              <a:t>Data Analysis-Machine Learning findings.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B66CE9-F97C-248C-28D9-C892F806BE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1606" y="835742"/>
            <a:ext cx="10198510" cy="3239729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Although logistic regression achieved better recall for minority class(Readmitted patients),the random forest model was selected for further training because it demonstrated stronger overall performance.</a:t>
            </a:r>
          </a:p>
          <a:p>
            <a:r>
              <a:rPr lang="en-US" dirty="0"/>
              <a:t>We used patient data (age, gender, test results, medications, prior visits) to understand factors linked to hospital readmissions.</a:t>
            </a:r>
          </a:p>
          <a:p>
            <a:r>
              <a:rPr lang="en-US" dirty="0"/>
              <a:t>Machine learning was applied to find patterns and predict which patients are most likely to be readmitted within 30 days.</a:t>
            </a:r>
          </a:p>
          <a:p>
            <a:r>
              <a:rPr lang="en-US" dirty="0"/>
              <a:t>The goal is to support hospital staff with early warnings so they can give extra care to high-risk patients.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A174468-2F09-9F32-6543-8E3F505BAC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6709" y="3820124"/>
            <a:ext cx="3952568" cy="2506934"/>
          </a:xfrm>
          <a:prstGeom prst="rect">
            <a:avLst/>
          </a:prstGeom>
          <a:effectLst>
            <a:softEdge rad="317500"/>
          </a:effectLst>
        </p:spPr>
      </p:pic>
    </p:spTree>
    <p:extLst>
      <p:ext uri="{BB962C8B-B14F-4D97-AF65-F5344CB8AC3E}">
        <p14:creationId xmlns:p14="http://schemas.microsoft.com/office/powerpoint/2010/main" val="21660874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2F28AA-76E3-10B7-130B-C2D95659CE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168" y="2705202"/>
            <a:ext cx="5331542" cy="1325563"/>
          </a:xfrm>
        </p:spPr>
        <p:txBody>
          <a:bodyPr/>
          <a:lstStyle/>
          <a:p>
            <a:r>
              <a:rPr lang="en-US" b="1" dirty="0"/>
              <a:t>What the model Does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1A738A-ED75-FC52-410B-1B537C48CE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9103" y="4247945"/>
            <a:ext cx="8340213" cy="2244930"/>
          </a:xfrm>
        </p:spPr>
        <p:txBody>
          <a:bodyPr>
            <a:normAutofit fontScale="92500"/>
          </a:bodyPr>
          <a:lstStyle/>
          <a:p>
            <a:r>
              <a:rPr lang="en-US" dirty="0"/>
              <a:t>Predicts whether a patient is likely to be readmitted within 30 days.</a:t>
            </a:r>
          </a:p>
          <a:p>
            <a:r>
              <a:rPr lang="en-US" dirty="0"/>
              <a:t>Works like a “risk flag” system to guide doctors and nurses.</a:t>
            </a:r>
          </a:p>
          <a:p>
            <a:r>
              <a:rPr lang="en-US" dirty="0"/>
              <a:t>Think of it as an </a:t>
            </a:r>
            <a:r>
              <a:rPr lang="en-US" b="1" dirty="0"/>
              <a:t>extra set of eyes</a:t>
            </a:r>
            <a:r>
              <a:rPr lang="en-US" dirty="0"/>
              <a:t> that helps spot high-risk patients earlier.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EEE272-E512-CEF3-FCFB-B823715C75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1874" y="512148"/>
            <a:ext cx="5331542" cy="3518617"/>
          </a:xfrm>
          <a:prstGeom prst="rect">
            <a:avLst/>
          </a:prstGeom>
          <a:effectLst>
            <a:softEdge rad="317500"/>
          </a:effectLst>
        </p:spPr>
      </p:pic>
    </p:spTree>
    <p:extLst>
      <p:ext uri="{BB962C8B-B14F-4D97-AF65-F5344CB8AC3E}">
        <p14:creationId xmlns:p14="http://schemas.microsoft.com/office/powerpoint/2010/main" val="30660696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4B163-5DC8-736C-39B8-948E6884DD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013" y="78658"/>
            <a:ext cx="3222523" cy="899191"/>
          </a:xfrm>
        </p:spPr>
        <p:txBody>
          <a:bodyPr/>
          <a:lstStyle/>
          <a:p>
            <a:r>
              <a:rPr lang="en-US" b="1" dirty="0"/>
              <a:t>Key Findings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A4FF00-EA79-D182-20AF-4555C4E39D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3851" y="1024296"/>
            <a:ext cx="7032523" cy="5288014"/>
          </a:xfrm>
        </p:spPr>
        <p:txBody>
          <a:bodyPr/>
          <a:lstStyle/>
          <a:p>
            <a:r>
              <a:rPr lang="en-US" dirty="0"/>
              <a:t>The model achieves </a:t>
            </a:r>
            <a:r>
              <a:rPr lang="en-US" b="1" dirty="0"/>
              <a:t>approximately 88% overall accuracy</a:t>
            </a:r>
            <a:r>
              <a:rPr lang="en-US" dirty="0"/>
              <a:t>, meaning it predicts correctly for about 9 out of 10 patients.</a:t>
            </a:r>
          </a:p>
          <a:p>
            <a:r>
              <a:rPr lang="en-US" dirty="0"/>
              <a:t>However, </a:t>
            </a:r>
            <a:r>
              <a:rPr lang="en-US" b="1" dirty="0"/>
              <a:t>recall for high-risk (readmitted) patients is very low (&lt;5%)</a:t>
            </a:r>
            <a:r>
              <a:rPr lang="en-US" dirty="0"/>
              <a:t>, meaning most true readmissions are missed.</a:t>
            </a:r>
          </a:p>
          <a:p>
            <a:r>
              <a:rPr lang="en-US" dirty="0"/>
              <a:t>This shows the model is </a:t>
            </a:r>
            <a:r>
              <a:rPr lang="en-US" b="1" dirty="0"/>
              <a:t>good at predicting non-readmissions</a:t>
            </a:r>
            <a:r>
              <a:rPr lang="en-US" dirty="0"/>
              <a:t>, but </a:t>
            </a:r>
            <a:r>
              <a:rPr lang="en-US" b="1" dirty="0"/>
              <a:t>poor at catching actual high-risk patients</a:t>
            </a:r>
            <a:r>
              <a:rPr lang="en-US" dirty="0"/>
              <a:t> — a critical gap in healthcare settings.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AF8774B-AF46-2464-BA42-7D1A1F41CB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7487" y="1863302"/>
            <a:ext cx="3895753" cy="3610001"/>
          </a:xfrm>
          <a:prstGeom prst="rect">
            <a:avLst/>
          </a:prstGeom>
          <a:effectLst>
            <a:softEdge rad="317500"/>
          </a:effectLst>
        </p:spPr>
      </p:pic>
    </p:spTree>
    <p:extLst>
      <p:ext uri="{BB962C8B-B14F-4D97-AF65-F5344CB8AC3E}">
        <p14:creationId xmlns:p14="http://schemas.microsoft.com/office/powerpoint/2010/main" val="3042384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7E8D7-5F47-2BC1-1945-4B807D934C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3129" y="311048"/>
            <a:ext cx="5837903" cy="814746"/>
          </a:xfrm>
        </p:spPr>
        <p:txBody>
          <a:bodyPr/>
          <a:lstStyle/>
          <a:p>
            <a:r>
              <a:rPr lang="en-US" b="1" dirty="0"/>
              <a:t>Uses Of The Key Findings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A22C7F-3E34-535D-5F0E-47AD88885F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02742" y="1553497"/>
            <a:ext cx="8443452" cy="4351338"/>
          </a:xfrm>
        </p:spPr>
        <p:txBody>
          <a:bodyPr/>
          <a:lstStyle/>
          <a:p>
            <a:r>
              <a:rPr lang="en-US" b="1" dirty="0"/>
              <a:t>Improved Care:</a:t>
            </a:r>
            <a:r>
              <a:rPr lang="en-US" dirty="0"/>
              <a:t> Extra monitoring for patients flagged as high-risk.</a:t>
            </a:r>
          </a:p>
          <a:p>
            <a:r>
              <a:rPr lang="en-US" b="1" dirty="0"/>
              <a:t>Cost Savings:</a:t>
            </a:r>
            <a:r>
              <a:rPr lang="en-US" dirty="0"/>
              <a:t> Reducing readmissions saves hospital resources and prevents financial penalties.</a:t>
            </a:r>
          </a:p>
          <a:p>
            <a:r>
              <a:rPr lang="en-US" b="1" dirty="0"/>
              <a:t>Patient Well-Being:</a:t>
            </a:r>
            <a:r>
              <a:rPr lang="en-US" dirty="0"/>
              <a:t> Patients avoid the stress and health risks of returning soon after discharge.</a:t>
            </a:r>
          </a:p>
          <a:p>
            <a:r>
              <a:rPr lang="en-US" b="1" dirty="0"/>
              <a:t>Planning &amp; Policy:</a:t>
            </a:r>
            <a:r>
              <a:rPr lang="en-US" dirty="0"/>
              <a:t> Helps hospital management design better discharge and follow-up programs.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003D1CC-6551-1601-7F20-027A6BEE80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77" y="911775"/>
            <a:ext cx="3583857" cy="4786018"/>
          </a:xfrm>
          <a:prstGeom prst="rect">
            <a:avLst/>
          </a:prstGeom>
          <a:effectLst>
            <a:softEdge rad="317500"/>
          </a:effectLst>
        </p:spPr>
      </p:pic>
    </p:spTree>
    <p:extLst>
      <p:ext uri="{BB962C8B-B14F-4D97-AF65-F5344CB8AC3E}">
        <p14:creationId xmlns:p14="http://schemas.microsoft.com/office/powerpoint/2010/main" val="952982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E6AE34E-A2D6-A62C-E562-9F40E95776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5419" y="752168"/>
            <a:ext cx="4554794" cy="5791200"/>
          </a:xfrm>
          <a:prstGeom prst="rect">
            <a:avLst/>
          </a:prstGeom>
          <a:effectLst>
            <a:softEdge rad="31750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35530BF-5A90-E2BD-4F61-9BEC5E2CC5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5013" y="113072"/>
            <a:ext cx="4554794" cy="840198"/>
          </a:xfrm>
        </p:spPr>
        <p:txBody>
          <a:bodyPr/>
          <a:lstStyle/>
          <a:p>
            <a:r>
              <a:rPr lang="en-US" dirty="0"/>
              <a:t> </a:t>
            </a:r>
            <a:r>
              <a:rPr lang="en-US" b="1" dirty="0"/>
              <a:t>Recommendations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A65ACF-1344-EBB3-82FD-AC47190313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7258" y="1101135"/>
            <a:ext cx="7504471" cy="5643793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Target High-Risk Patients</a:t>
            </a:r>
            <a:r>
              <a:rPr lang="en-US" dirty="0"/>
              <a:t> → Provide follow-up care for those with long hospital stays or frequent prior visits.</a:t>
            </a:r>
          </a:p>
          <a:p>
            <a:r>
              <a:rPr lang="en-US" b="1" dirty="0"/>
              <a:t>Medication Management</a:t>
            </a:r>
            <a:r>
              <a:rPr lang="en-US" dirty="0"/>
              <a:t> → Review and optimize prescriptions linked to higher readmission risks.</a:t>
            </a:r>
          </a:p>
          <a:p>
            <a:r>
              <a:rPr lang="en-US" dirty="0"/>
              <a:t> </a:t>
            </a:r>
            <a:r>
              <a:rPr lang="en-US" b="1" dirty="0"/>
              <a:t>Discharge Planning</a:t>
            </a:r>
            <a:r>
              <a:rPr lang="en-US" dirty="0"/>
              <a:t> → Strengthen patient education and support before leaving the hospital. </a:t>
            </a:r>
          </a:p>
          <a:p>
            <a:r>
              <a:rPr lang="en-US" dirty="0"/>
              <a:t> </a:t>
            </a:r>
            <a:r>
              <a:rPr lang="en-US" b="1" dirty="0"/>
              <a:t>Preventive Care</a:t>
            </a:r>
            <a:r>
              <a:rPr lang="en-US" dirty="0"/>
              <a:t> → Encourage early outpatient visits to reduce unnecessary readmissions.</a:t>
            </a:r>
          </a:p>
          <a:p>
            <a:r>
              <a:rPr lang="en-US" dirty="0"/>
              <a:t> </a:t>
            </a:r>
            <a:r>
              <a:rPr lang="en-US" b="1" dirty="0"/>
              <a:t>Resource Allocation</a:t>
            </a:r>
            <a:r>
              <a:rPr lang="en-US" dirty="0"/>
              <a:t> → Focus hospital resources where readmission risk is highest to cut costs and improve outcomes.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8619240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EE01B1-DC0D-E40E-566E-1D34FD6991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464" y="68825"/>
            <a:ext cx="2934929" cy="953269"/>
          </a:xfrm>
        </p:spPr>
        <p:txBody>
          <a:bodyPr>
            <a:normAutofit fontScale="90000"/>
          </a:bodyPr>
          <a:lstStyle/>
          <a:p>
            <a:r>
              <a:rPr lang="en-US" dirty="0"/>
              <a:t>          </a:t>
            </a:r>
            <a:r>
              <a:rPr lang="en-US" b="1" dirty="0"/>
              <a:t>Introduction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34167E-D057-C330-10EA-5EFCD75C67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0284" y="427703"/>
            <a:ext cx="4940710" cy="6159909"/>
          </a:xfrm>
          <a:prstGeom prst="rect">
            <a:avLst/>
          </a:prstGeom>
          <a:effectLst>
            <a:softEdge rad="317500"/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4062C6-0AC8-30B5-24F3-330AAD2604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4187" y="1253331"/>
            <a:ext cx="8114071" cy="4351338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  <a:buNone/>
            </a:pPr>
            <a:r>
              <a:rPr lang="en-US" sz="3100" b="1" dirty="0"/>
              <a:t>Diabetes is one of the most common chronic illnesses worldwide, often leading to serious complications if not properly managed.</a:t>
            </a:r>
          </a:p>
          <a:p>
            <a:pPr>
              <a:lnSpc>
                <a:spcPct val="120000"/>
              </a:lnSpc>
              <a:buNone/>
            </a:pPr>
            <a:r>
              <a:rPr lang="en-US" sz="3100" b="1" dirty="0"/>
              <a:t> </a:t>
            </a:r>
          </a:p>
          <a:p>
            <a:pPr>
              <a:lnSpc>
                <a:spcPct val="120000"/>
              </a:lnSpc>
              <a:buNone/>
            </a:pPr>
            <a:r>
              <a:rPr lang="en-US" sz="3100" dirty="0"/>
              <a:t>A major challenge is </a:t>
            </a:r>
            <a:r>
              <a:rPr lang="en-US" sz="3100" b="1" dirty="0"/>
              <a:t>frequent hospital readmissions</a:t>
            </a:r>
            <a:r>
              <a:rPr lang="en-US" sz="3100" dirty="0"/>
              <a:t>, which:</a:t>
            </a:r>
          </a:p>
          <a:p>
            <a:pPr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3100" dirty="0"/>
              <a:t> Increase healthcare costs</a:t>
            </a:r>
          </a:p>
          <a:p>
            <a:pPr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3100" dirty="0"/>
              <a:t> Strain hospital resources</a:t>
            </a:r>
          </a:p>
          <a:p>
            <a:pPr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3100" dirty="0"/>
              <a:t>Signal gaps in patient care</a:t>
            </a:r>
          </a:p>
          <a:p>
            <a:pPr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sz="3100" dirty="0"/>
          </a:p>
          <a:p>
            <a:pPr marL="0" indent="0">
              <a:lnSpc>
                <a:spcPct val="120000"/>
              </a:lnSpc>
              <a:buNone/>
            </a:pPr>
            <a:r>
              <a:rPr lang="en-US" sz="3100" dirty="0"/>
              <a:t>This project aims to </a:t>
            </a:r>
            <a:r>
              <a:rPr lang="en-US" sz="3100" b="1" dirty="0"/>
              <a:t>predict diabetes treatment outcomes and hospital readmission risk</a:t>
            </a:r>
            <a:r>
              <a:rPr lang="en-US" sz="3100" dirty="0"/>
              <a:t> using machine learning on the </a:t>
            </a:r>
            <a:r>
              <a:rPr lang="en-US" sz="3100" b="1" dirty="0"/>
              <a:t>UCI Diabetes 130-US Hospitals dataset (1999–2008)</a:t>
            </a:r>
            <a:r>
              <a:rPr lang="en-US" sz="3100" dirty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9051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40DE62-80A7-9933-B241-DCA6E6ECD3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40245" y="1081549"/>
            <a:ext cx="5904271" cy="552081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300" dirty="0"/>
              <a:t>Hospitals need a reliable way to predict which discharged patients are at </a:t>
            </a:r>
            <a:r>
              <a:rPr lang="en-US" sz="3300" b="1" dirty="0"/>
              <a:t>high risk of readmission</a:t>
            </a:r>
            <a:r>
              <a:rPr lang="en-US" sz="3300" dirty="0"/>
              <a:t> so that interventions (follow-ups, education, resource allocation) can be applied </a:t>
            </a:r>
            <a:r>
              <a:rPr lang="en-US" sz="3300" b="1" dirty="0"/>
              <a:t>before deterioration occurs</a:t>
            </a:r>
            <a:r>
              <a:rPr lang="en-US" sz="3300" dirty="0"/>
              <a:t>.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56AD16-D482-09E6-D916-67C4682D3F91}"/>
              </a:ext>
            </a:extLst>
          </p:cNvPr>
          <p:cNvSpPr txBox="1"/>
          <p:nvPr/>
        </p:nvSpPr>
        <p:spPr>
          <a:xfrm>
            <a:off x="840659" y="318957"/>
            <a:ext cx="60293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Business problem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0FD7332-15AC-DC2C-3916-E9CF127B44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044" y="1026843"/>
            <a:ext cx="6029369" cy="3943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5328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4EDD8F-9F14-079E-02DD-26DA9D1F1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226" y="349045"/>
            <a:ext cx="4635910" cy="918856"/>
          </a:xfrm>
        </p:spPr>
        <p:txBody>
          <a:bodyPr/>
          <a:lstStyle/>
          <a:p>
            <a:r>
              <a:rPr lang="en-US" b="1" dirty="0"/>
              <a:t> Project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5D1301-872D-F8CE-687A-7EA90E90EB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47198"/>
            <a:ext cx="9065342" cy="5479743"/>
          </a:xfrm>
        </p:spPr>
        <p:txBody>
          <a:bodyPr>
            <a:normAutofit fontScale="85000" lnSpcReduction="20000"/>
          </a:bodyPr>
          <a:lstStyle/>
          <a:p>
            <a:pPr>
              <a:buNone/>
            </a:pPr>
            <a:endParaRPr lang="en-US" b="1" dirty="0"/>
          </a:p>
          <a:p>
            <a:pPr>
              <a:buNone/>
            </a:pPr>
            <a:r>
              <a:rPr lang="en-US" b="1" dirty="0"/>
              <a:t>1. Predict High-Risk Patients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Develop a machine learning model to </a:t>
            </a:r>
            <a:r>
              <a:rPr lang="en-US" b="1" dirty="0"/>
              <a:t>identify diabetic patients likely to be readmitted</a:t>
            </a:r>
            <a:r>
              <a:rPr lang="en-US" dirty="0"/>
              <a:t> within 30 days of discharge.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Enable hospitals to </a:t>
            </a:r>
            <a:r>
              <a:rPr lang="en-US" b="1" dirty="0"/>
              <a:t>proactively intervene</a:t>
            </a:r>
            <a:r>
              <a:rPr lang="en-US" dirty="0"/>
              <a:t> before readmission occurs.</a:t>
            </a:r>
          </a:p>
          <a:p>
            <a:pPr>
              <a:buNone/>
            </a:pPr>
            <a:r>
              <a:rPr lang="en-US" b="1" dirty="0"/>
              <a:t>2. Reduce Healthcare Costs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Minimize </a:t>
            </a:r>
            <a:r>
              <a:rPr lang="en-US" b="1" dirty="0"/>
              <a:t>avoidable readmissions</a:t>
            </a:r>
            <a:r>
              <a:rPr lang="en-US" dirty="0"/>
              <a:t>, which are expensive for both hospitals and patients.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Optimize </a:t>
            </a:r>
            <a:r>
              <a:rPr lang="en-US" b="1" dirty="0"/>
              <a:t>resource allocation</a:t>
            </a:r>
            <a:r>
              <a:rPr lang="en-US" dirty="0"/>
              <a:t> (beds, staff, medications) to reduce waste and increase operational efficiency.</a:t>
            </a:r>
          </a:p>
          <a:p>
            <a:pPr>
              <a:buNone/>
            </a:pPr>
            <a:r>
              <a:rPr lang="en-US" b="1" dirty="0"/>
              <a:t>3. Improve Patient Outcomes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Enhance the quality of care by targeting patients who need </a:t>
            </a:r>
            <a:r>
              <a:rPr lang="en-US" b="1" dirty="0"/>
              <a:t>closer follow-up, education, or additional support</a:t>
            </a:r>
            <a:r>
              <a:rPr lang="en-US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Reduce complications, prevent deterioration, and improve patients’ overall quality of life.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CEB98D-8CB4-CD11-E38C-2EB50716BE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4592" y="1686232"/>
            <a:ext cx="3171848" cy="4468762"/>
          </a:xfrm>
          <a:prstGeom prst="rect">
            <a:avLst/>
          </a:prstGeom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14906995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956C6-5C36-7245-2ABC-C569F83A4F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033" y="75075"/>
            <a:ext cx="7588045" cy="1026140"/>
          </a:xfrm>
        </p:spPr>
        <p:txBody>
          <a:bodyPr/>
          <a:lstStyle/>
          <a:p>
            <a:r>
              <a:rPr lang="en-US" dirty="0"/>
              <a:t> </a:t>
            </a:r>
            <a:r>
              <a:rPr lang="en-US" b="1" dirty="0"/>
              <a:t>Project Objectives…. Cont.…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718B59-9E06-D051-0211-1B8FD85B9B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7762" y="1058708"/>
            <a:ext cx="8679425" cy="5356839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b="1" dirty="0"/>
              <a:t>4. Support Data-Driven Clinical Decisions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Provide clinicians and hospital administrators with </a:t>
            </a:r>
            <a:r>
              <a:rPr lang="en-US" b="1" dirty="0"/>
              <a:t>interpretable insights</a:t>
            </a:r>
            <a:r>
              <a:rPr lang="en-US" dirty="0"/>
              <a:t> (e.g., risk factors, SHAP feature importance).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Help hospitals implement </a:t>
            </a:r>
            <a:r>
              <a:rPr lang="en-US" b="1" dirty="0"/>
              <a:t>evidence-based interventions</a:t>
            </a:r>
            <a:r>
              <a:rPr lang="en-US" dirty="0"/>
              <a:t> for patients at high readmission risk.</a:t>
            </a:r>
          </a:p>
          <a:p>
            <a:pPr>
              <a:buNone/>
            </a:pPr>
            <a:r>
              <a:rPr lang="en-US" b="1" dirty="0"/>
              <a:t>5. Comply with Regulatory &amp; Performance Standards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Help hospitals meet </a:t>
            </a:r>
            <a:r>
              <a:rPr lang="en-US" b="1" dirty="0"/>
              <a:t>value-based care requirements</a:t>
            </a:r>
            <a:r>
              <a:rPr lang="en-US" dirty="0"/>
              <a:t> and avoid financial penalties due to excessive readmissions.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Improve hospital </a:t>
            </a:r>
            <a:r>
              <a:rPr lang="en-US" b="1" dirty="0"/>
              <a:t>performance metrics</a:t>
            </a:r>
            <a:r>
              <a:rPr lang="en-US" dirty="0"/>
              <a:t> and patient satisfaction scores.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F17A21-D882-DF18-2784-EC688DD721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6299" y="1194619"/>
            <a:ext cx="3171848" cy="4468762"/>
          </a:xfrm>
          <a:prstGeom prst="rect">
            <a:avLst/>
          </a:prstGeom>
          <a:effectLst>
            <a:softEdge rad="317500"/>
          </a:effectLst>
        </p:spPr>
      </p:pic>
    </p:spTree>
    <p:extLst>
      <p:ext uri="{BB962C8B-B14F-4D97-AF65-F5344CB8AC3E}">
        <p14:creationId xmlns:p14="http://schemas.microsoft.com/office/powerpoint/2010/main" val="19553944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7F1A925-42F2-A47D-E1B8-005C8870F9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7150" y="44245"/>
            <a:ext cx="4514850" cy="681375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C6161E8-8B96-9F42-A0D4-608341DB9F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" y="44245"/>
            <a:ext cx="4127090" cy="524694"/>
          </a:xfrm>
        </p:spPr>
        <p:txBody>
          <a:bodyPr>
            <a:normAutofit fontScale="90000"/>
          </a:bodyPr>
          <a:lstStyle/>
          <a:p>
            <a:r>
              <a:rPr lang="en-US" dirty="0"/>
              <a:t>Data source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8E0C92-FC41-59EC-23F0-D7E656660C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" y="1052053"/>
            <a:ext cx="7489723" cy="5751870"/>
          </a:xfrm>
        </p:spPr>
        <p:txBody>
          <a:bodyPr/>
          <a:lstStyle/>
          <a:p>
            <a:r>
              <a:rPr lang="en-US" dirty="0"/>
              <a:t>This dataset is extracted from Kaggle UCI machine learning repository.</a:t>
            </a:r>
          </a:p>
          <a:p>
            <a:r>
              <a:rPr lang="en-US" dirty="0"/>
              <a:t>It examines data for 130 U.S hospitals for a period of 10 years from 1999 to 2008.</a:t>
            </a:r>
          </a:p>
          <a:p>
            <a:r>
              <a:rPr lang="en-US" dirty="0"/>
              <a:t>It contains over 100,000  records of diabetic patients hospital encounters across the 130 hospitals.</a:t>
            </a:r>
          </a:p>
        </p:txBody>
      </p:sp>
    </p:spTree>
    <p:extLst>
      <p:ext uri="{BB962C8B-B14F-4D97-AF65-F5344CB8AC3E}">
        <p14:creationId xmlns:p14="http://schemas.microsoft.com/office/powerpoint/2010/main" val="23841724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C331F2-0D41-711E-7B90-7F8856051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Data Understanding</a:t>
            </a:r>
            <a:r>
              <a:rPr lang="en-US" dirty="0"/>
              <a:t>(Target Distribution, not less the 30,less than 30)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BD6EAFD-E88C-CA87-B109-6888033F62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14444" y="2124607"/>
            <a:ext cx="4563112" cy="3753374"/>
          </a:xfrm>
        </p:spPr>
      </p:pic>
    </p:spTree>
    <p:extLst>
      <p:ext uri="{BB962C8B-B14F-4D97-AF65-F5344CB8AC3E}">
        <p14:creationId xmlns:p14="http://schemas.microsoft.com/office/powerpoint/2010/main" val="34211104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A582D5-FFDC-528F-6394-7200F635A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Data Understanding</a:t>
            </a:r>
            <a:r>
              <a:rPr lang="en-US" dirty="0"/>
              <a:t> (Target Distribution, not less </a:t>
            </a:r>
            <a:r>
              <a:rPr lang="en-US" dirty="0" err="1"/>
              <a:t>tha</a:t>
            </a:r>
            <a:r>
              <a:rPr lang="en-US" dirty="0"/>
              <a:t> 30,less than 30)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B04A56-6AD2-CDB7-3D39-A9512059BC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Most patients are </a:t>
            </a:r>
            <a:r>
              <a:rPr lang="en-US" b="1" dirty="0"/>
              <a:t>not readmitted within 30 days</a:t>
            </a:r>
            <a:r>
              <a:rPr lang="en-US" dirty="0"/>
              <a:t>, but a smaller group is. This means we have a </a:t>
            </a:r>
            <a:r>
              <a:rPr lang="en-US" b="1" dirty="0"/>
              <a:t>clear imbalance</a:t>
            </a:r>
            <a:r>
              <a:rPr lang="en-US" dirty="0"/>
              <a:t>: fewer readmitted patients compared to those not readmitted. This imbalance makes predicting who is at risk harder but also more important.</a:t>
            </a:r>
          </a:p>
        </p:txBody>
      </p:sp>
    </p:spTree>
    <p:extLst>
      <p:ext uri="{BB962C8B-B14F-4D97-AF65-F5344CB8AC3E}">
        <p14:creationId xmlns:p14="http://schemas.microsoft.com/office/powerpoint/2010/main" val="36029554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43C6E-BEBD-9366-334A-8C3F0AF89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    Data Understanding</a:t>
            </a:r>
            <a:r>
              <a:rPr lang="en-US" dirty="0"/>
              <a:t>(Readmission By Age)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7A21190-75F0-0E01-F13D-2B362B49DD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22506" y="1825625"/>
            <a:ext cx="7546988" cy="4351338"/>
          </a:xfrm>
        </p:spPr>
      </p:pic>
    </p:spTree>
    <p:extLst>
      <p:ext uri="{BB962C8B-B14F-4D97-AF65-F5344CB8AC3E}">
        <p14:creationId xmlns:p14="http://schemas.microsoft.com/office/powerpoint/2010/main" val="2940335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650</TotalTime>
  <Words>973</Words>
  <Application>Microsoft Office PowerPoint</Application>
  <PresentationFormat>Widescreen</PresentationFormat>
  <Paragraphs>77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Baskerville Old Face</vt:lpstr>
      <vt:lpstr>Calibri</vt:lpstr>
      <vt:lpstr>Calibri Light</vt:lpstr>
      <vt:lpstr>Office Theme</vt:lpstr>
      <vt:lpstr>Diabetes Treatment And Readmission Prediction</vt:lpstr>
      <vt:lpstr>          Introduction</vt:lpstr>
      <vt:lpstr>PowerPoint Presentation</vt:lpstr>
      <vt:lpstr> Project Objectives</vt:lpstr>
      <vt:lpstr> Project Objectives…. Cont.… </vt:lpstr>
      <vt:lpstr>Data source </vt:lpstr>
      <vt:lpstr>Data Understanding(Target Distribution, not less the 30,less than 30)</vt:lpstr>
      <vt:lpstr>Data Understanding (Target Distribution, not less tha 30,less than 30)</vt:lpstr>
      <vt:lpstr>    Data Understanding(Readmission By Age)</vt:lpstr>
      <vt:lpstr>Data Understanding(Readmission By Age)</vt:lpstr>
      <vt:lpstr>                       Data Understanding              (Readmitted Based On Gender)</vt:lpstr>
      <vt:lpstr>                         Data Understanding      (Readmitted Based On Gender Explanation)</vt:lpstr>
      <vt:lpstr>                    Data Understanding              (Top 10 Diagnosed Categories)</vt:lpstr>
      <vt:lpstr>Data Understanding (Top 10 Diagnosed Categories Explanation)</vt:lpstr>
      <vt:lpstr>  Data Analysis-Machine Learning findings.</vt:lpstr>
      <vt:lpstr>What the model Does</vt:lpstr>
      <vt:lpstr>Key Findings</vt:lpstr>
      <vt:lpstr>Uses Of The Key Findings</vt:lpstr>
      <vt:lpstr> Recommendations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USER</dc:creator>
  <cp:lastModifiedBy>USER</cp:lastModifiedBy>
  <cp:revision>45</cp:revision>
  <dcterms:created xsi:type="dcterms:W3CDTF">2025-09-02T06:47:40Z</dcterms:created>
  <dcterms:modified xsi:type="dcterms:W3CDTF">2025-09-03T06:44:15Z</dcterms:modified>
</cp:coreProperties>
</file>